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0" r:id="rId2"/>
    <p:sldId id="331" r:id="rId3"/>
    <p:sldId id="256" r:id="rId4"/>
    <p:sldId id="332" r:id="rId5"/>
    <p:sldId id="260" r:id="rId6"/>
    <p:sldId id="329" r:id="rId7"/>
    <p:sldId id="261" r:id="rId8"/>
    <p:sldId id="262" r:id="rId9"/>
    <p:sldId id="263" r:id="rId10"/>
    <p:sldId id="333" r:id="rId11"/>
    <p:sldId id="265" r:id="rId12"/>
    <p:sldId id="334" r:id="rId13"/>
    <p:sldId id="267" r:id="rId14"/>
    <p:sldId id="268" r:id="rId15"/>
    <p:sldId id="269" r:id="rId16"/>
    <p:sldId id="335" r:id="rId17"/>
    <p:sldId id="271" r:id="rId18"/>
    <p:sldId id="336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337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38" r:id="rId71"/>
    <p:sldId id="327" r:id="rId72"/>
    <p:sldId id="328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65" autoAdjust="0"/>
    <p:restoredTop sz="94660"/>
  </p:normalViewPr>
  <p:slideViewPr>
    <p:cSldViewPr>
      <p:cViewPr varScale="1">
        <p:scale>
          <a:sx n="102" d="100"/>
          <a:sy n="102" d="100"/>
        </p:scale>
        <p:origin x="23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3960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6C2DF66-AE0E-A299-615A-CCE271AC2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15476-A398-BD1F-C137-2B4276ACE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cores of inductors and transformers sometimes constructed of thin layers?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B62A4-03A2-F005-B603-B5501B6F96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simplify assembly during manufacturing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power loss from eddy currents in the core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the cutoff frequency by reducing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save cost by reducing the amount of magnetic material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E6D04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1056328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5B53-C6AB-4AD2-B9FB-5CD182F8D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ferrite and powdered iron compare for use in an inductor core?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FC729-12B2-4207-B886-7688E69716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Ferrite cores generally have lower initial permeability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Ferrite cores generally have better temperature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 cores generally require fewer turns to produce a given inductance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Ferrite cores are easier to use with surface-mount technology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E6D05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3056354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51E3B17-97C3-35C6-21D0-FB1E13C08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0A25B-29B4-B8F3-5E0E-2D83168D8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 ferrite and powdered iron compare for use in an inductor core?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44F1FB-79E3-3C33-5ADC-C0C1593F09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Ferrite cores generally have lower initial permeability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Ferrite cores generally have better temperature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 cores generally require fewer turns to produce a given inductance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Ferrite cores are easier to use with surface-mount technology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E6D05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3938888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94AEE-56C8-430E-AC4F-9FB4AB04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core material property determines the inductance of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1CE78-27AA-4986-A752-A5F5DF426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Thermal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Permeability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E6D06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3967887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094F6-FAAE-415F-AF00-446B6BC74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core material property determines the inductance of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99E5E-BC52-4EF4-AFAA-6B633D9C1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Thermal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Permeability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E6D06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828577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D9D69-F96A-4FD4-8926-00B69536C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current that flows in the primary winding of a transformer when there is no load on the secondary winding?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6999E-EF73-4159-A433-F5CBA1D37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Stabilizing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Excitation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Magnetizing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E6D07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985573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5854FE3-860A-D628-2A5B-284E9101C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3BDA2-286B-7C67-9630-88909FF31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current that flows in the primary winding of a transformer when there is no load on the secondary winding?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4D97F7-99D0-821A-1FE5-C1FF8D5EA9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Stabilizing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Excitation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Magnetizing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E6D07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409941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B3E16-8E62-4A34-BE11-09BDCBC53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materials has the highest temperature stability of its magnetic characteristics?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17684-E35E-40FF-ACFD-007725A93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00400"/>
            <a:ext cx="8229600" cy="29260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Brass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Powdered iron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Ferrite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Aluminum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E6D08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474800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990AAEF-517F-B2B8-D4E9-FF329BE56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82429-C4BD-904D-C0E7-BBE16B14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materials has the highest temperature stability of its magnetic characteristics?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79333-CFBB-7764-E916-87DBDEA2B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00400"/>
            <a:ext cx="8229600" cy="29260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Brass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Powdered iron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Ferrite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Aluminum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E6D08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3624869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89232-6E05-41C7-B4B2-4E264214E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devices are commonly used as VHF and UHF parasitic suppressors at the input and output terminals of a transistor HF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566F1-1FAE-4A5B-A29E-AE2C303A2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Electrolytic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Butterworth filters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 beads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Steel-core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toroids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E6D09 ECLM Page (4 - 37)</a:t>
            </a:r>
          </a:p>
        </p:txBody>
      </p:sp>
    </p:spTree>
    <p:extLst>
      <p:ext uri="{BB962C8B-B14F-4D97-AF65-F5344CB8AC3E}">
        <p14:creationId xmlns:p14="http://schemas.microsoft.com/office/powerpoint/2010/main" val="185059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A4EE7-11FC-4020-BD74-06ACDB705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devices are commonly used as VHF and UHF parasitic suppressors at the input and output terminals of a transistor HF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9A09A-8D46-436F-A91F-42816B90A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Electrolytic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Butterworth filters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 beads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Steel-core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toroids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E6D09 ECLM Page (4 - 37)</a:t>
            </a:r>
          </a:p>
        </p:txBody>
      </p:sp>
    </p:spTree>
    <p:extLst>
      <p:ext uri="{BB962C8B-B14F-4D97-AF65-F5344CB8AC3E}">
        <p14:creationId xmlns:p14="http://schemas.microsoft.com/office/powerpoint/2010/main" val="908764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2F9B8-D078-4525-9CBF-A35DBECB2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primary advantage of using a toroidal core instead of a solenoidal core in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D74C9-80AA-4ADB-9356-664EAB753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Toroidal cores confine most of the magnetic field within the core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Toroidal cores make it easier to couple the magnetic energy into other components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Toroidal cores exhibit greater hysteresis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Toroidal cores have lower Q characteristics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E6D10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4046637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5FEA8-A9F6-42FC-9F62-36C25007D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primary advantage of using a toroidal core instead of a solenoidal core in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F604C-DE76-438E-BFA5-67648A51A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Toroidal cores confine most of the magnetic field within the core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Toroidal cores make it easier to couple the magnetic energy into other components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Toroidal cores exhibit greater hysteresis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Toroidal cores have lower Q characteristics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E6D10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18558194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55D73-9791-4FF6-BFAC-4EC18D666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 of core material decreases inductance when inserted into a coil?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2E0A4-F8D5-4B05-A340-ACCAD28C7A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Ceramic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Brass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Powdered-iron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E6D11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15648336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0546-F162-4869-9825-BE3C5F39B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type of core material decreases inductance when inserted into a coil?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D7B68-4E64-4BDE-902C-27E540224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Ceramic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Brass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Ferrite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Powdered-iron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E6D11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978866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213F0-9DC6-453C-AACA-B84EEB8F6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inductor saturation?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E4ACFE-8C1B-4216-A9DF-1A8522D07B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inductor windings are over-coupled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inductor’s voltage rating is exceeded causing a flashover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ability of the inductor’s core to store magnetic energy has been exceeded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Adjacent inductors become over-coupled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E6D12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775937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86143-4691-444B-8DE3-42C54D07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inductor saturation?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2C5E4-E364-4A50-BC60-66B703F8C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inductor windings are over-coupled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inductor’s voltage rating is exceeded causing a flashover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ability of the inductor’s core to store magnetic energy has been exceeded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Adjacent inductors become over-coupled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E6D12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1414638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E355D-C427-4EA9-9000-483B0460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gallium arsenide (GaAs) useful for semiconductor devices operating at UHF and higher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0BEC6-8129-4262-B26C-F585D7E287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Higher noise figures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electron mobility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Lower junction voltage drop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Lower transconductance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E6E01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72882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EB49D-8984-4516-BD69-D1B36CBEC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gallium arsenide (GaAs) useful for semiconductor devices operating at UHF and higher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45826-FF77-40A8-909B-141177FCF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Higher noise figures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electron mobility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Lower junction voltage drop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Lower transconductance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E6E01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2610162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2FD10-2D13-4DA1-BBAB-A4FCDBA5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device packages is a through-hole type?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54687-F401-4EBB-A0BF-46CB5EAD3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PLCC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BGA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E6E02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116353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DCD8B-F71A-4611-9536-6762251E5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piezoelectricity?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EDCBE-2FBF-4523-A4DE-D1C01B762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ability of materials to generate electromagnetic waves of a certain frequency when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characteristic of materials that have an index of refraction which depends on the polarization of the electromagnetic wave passing through 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characteristic of materials that generate a voltage when stressed and that flex when a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ability of materials to generate voltage when an electromagnetic wave of a certain frequency is applied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E6D01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28382458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114D7-B848-4269-AF16-3868738A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device packages is a through-hole type?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A35D3-210D-4743-B3AD-D1E3932CB5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PLCC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BGA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E6E02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2599061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151B-F220-4669-BF1B-938D677A1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materials is likely to provide the highest frequency of operation when used in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68498-0A2E-4CFF-B39F-7A0AE12894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Silicon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 Silicon nitride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Silicon dioxide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Gallium nitride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E6E03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283920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01C08-DE1A-4DC2-927E-827931DF0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materials is likely to provide the highest frequency of operation when used in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0958F-D617-4769-8E6C-80FAF63F8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Silicon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 Silicon nitride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Silicon dioxide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Gallium nitride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E6E03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1853934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4B6DF-5EEB-4722-9679-74DB99749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the most common input and output impedance of circuits that use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68D45-3048-4A42-B549-BE57D5A21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E6E04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950109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61FC2-5F6F-44DF-BA91-504341FCD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the most common input and output impedance of circuits that use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37125-65AD-4E22-AE2B-EB032DAC6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E6E04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2619559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3FCBF-ECFE-43B8-8BD4-7BC1822AF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noise figure values is typical of a low-noise UHF preamplifier?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D42B5-B569-405D-A1EC-C81470CB4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-10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44 dBm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-20 dBm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E6E05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3004919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6E395-7E80-4557-B20F-C3408379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noise figure values is typical of a low-noise UHF preamplifier?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FA64-3F5A-42FE-8E5F-E6D326FB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-10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44 dBm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-20 dBm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 ) E6E05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19530635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E4AF-4BE8-4A2F-A2E9-10A19DE2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characteristics of MMICs make them a popular choice for VHF through microwave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33070-D211-4A68-827C-FC8C2E7E7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8239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ability to retrieve information from a single signal, even in the presence of other strong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high Q factor and high stability over a wide temperature range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Nearly infinite gain, very high input impedance, and very low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Controlled gain, low noise figure, and constant input and output impedance over the specified frequency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E6E06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40564295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17D0D44-1CA4-EED5-E77D-A46F9EA05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78C5-3992-682B-7922-598055923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characteristics of MMICs make them a popular choice for VHF through microwave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EDED1-EA88-F24C-6B28-9A6C1CC41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82397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ability to retrieve information from a single signal, even in the presence of other strong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high Q factor and high stability over a wide temperature range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Nearly infinite gain, very high input impedance, and very low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Controlled gain, low noise figure, and constant input and output impedance over the specified frequency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E6E06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1262424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49E71-42A8-4CF2-BD1F-DD98B55E2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transmission line is used for connections to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15EAB-59CA-4F9A-8A81-B58075110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Miniature coax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Circular waveguide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Parallel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Microstrip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E6E07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380406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7EB0D51-AB20-03DA-C5E5-F0F6392DA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685A5-CE6F-2E35-6492-E8C6631F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piezoelectricity?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0B7472-DCE3-F509-DDF5-5EC3C4FA6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ability of materials to generate electromagnetic waves of a certain frequency when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characteristic of materials that have an index of refraction which depends on the polarization of the electromagnetic wave passing through 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characteristic of materials that generate a voltage when stressed and that flex when a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ability of materials to generate voltage when an electromagnetic wave of a certain frequency is applied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E6D01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19136222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6E00E-BD34-448B-90A0-C4C9628C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transmission line is used for connections to MMICs?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44D10-F957-43F7-9004-525082A7B8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Miniature coax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Circular waveguide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Parallel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Microstrip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E6E07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6138785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7A9E0-2F6C-4493-993D-5C4D9982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power supplied to the most common type of MMIC?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CF6B04-E2BE-469D-A0C8-9986096C0E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resistor and/or RF choke connected to the amplifier output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MMICs require no operating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capacitor and RF choke connected to the amplifier input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Directly to the bias-voltage (VCC IN) lead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E6E08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5481803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84E22-C475-426A-B0F3-AC10405DB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power supplied to the most common type of MMIC?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CDFD0D-137C-48A1-9F9D-B9C51FC635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resistor and/or RF choke connected to the amplifier output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MMICs require no operating bias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capacitor and RF choke connected to the amplifier input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Directly to the bias-voltage (VCC IN) lead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E6E08 ECLM Page (5 - 12)</a:t>
            </a:r>
          </a:p>
        </p:txBody>
      </p:sp>
    </p:spTree>
    <p:extLst>
      <p:ext uri="{BB962C8B-B14F-4D97-AF65-F5344CB8AC3E}">
        <p14:creationId xmlns:p14="http://schemas.microsoft.com/office/powerpoint/2010/main" val="21383960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6E368-18F4-4FBE-8C8A-681D4DCB5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component package types have the least parasitic effects at frequencies above the HF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7321B-297E-4865-8A31-7EEBB42C8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TO-220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Axial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Radial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Surface-mount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E6E09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24029110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39539-7670-4D21-A064-43EE06611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component package types have the least parasitic effects at frequencies above the HF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408BD-F924-4A59-9DF2-DFC7FD818C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TO-220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Axial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Radial lead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Surface-mount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E6E09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39810356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E567C-9AFE-4CF3-8BF2-CBABE529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advantage does surface-mount technology offer at RF compared to using through-hole components?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2A7961-BF9F-40A4-968B-CC27D657E3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Smaller circuit area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Shorter circuit-board traces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Components have less parasitic inductance and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E6E10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16384178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04806-4452-4B9B-8BA6-96ACC8F0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advantage does surface-mount technology offer at RF compared to using through-hole components?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EEC77-8507-4AAB-B6B3-55BA4E5F42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Smaller circuit area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Shorter circuit-board traces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Components have less parasitic inductance and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E6E10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41612560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A20D2-0B3C-43B8-9EAC-C78A79E4A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DIP packaging used for integrated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B02FF7-A911-4C9A-BB3A-56159F385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Extremely low stray capacitance (dielectrically isolated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high resistance between pins (doubly insulated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 chips in each package (dual in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Two rows of connecting pins on opposite sides of package (dual in-line package)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E6E11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1554797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ED345-E6B2-4AE7-8FF4-7D9931CEA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characteristic of DIP packaging used for integrated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FA5F9-A069-4EDF-80A2-330C9FC791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Extremely low stray capacitance (dielectrically isolated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high resistance between pins (doubly insulated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 chips in each package (dual in package)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Two rows of connecting pins on opposite sides of package (dual in-line package)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E6E11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10990479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9BE5A-1857-4FFC-81BD-EC576022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DIP through-hole package ICs not typically used at UHF and higher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09F02-96E1-42A2-B3DF-3A2F3FFED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Epoxy coating is conductive above 300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Excessive lead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Unsuitable for combining analog and digital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E6E12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278497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4B0A-0A3C-4867-BCF7-8BB30B6AF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equivalent circuit of a quartz crystal?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6C75B-13FD-4D05-9D76-FFB2155EF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14600"/>
            <a:ext cx="8229600" cy="3154680"/>
          </a:xfrm>
        </p:spPr>
        <p:txBody>
          <a:bodyPr/>
          <a:lstStyle/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A. Motional capacitance, motional inductance and loss resistance in series, all in parallel with a shunt capacitor representing electrode and stray capacitance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B. Motional capacitance, motional inductance, loss resistance, and a capacitor representing electrode and stray capacitance all in parallel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C. Motional capacitance, motional inductance, loss resistance, and a capacitor representing electrode and stray capacitance all in series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D. Motional inductance and loss resistance in series, paralleled with motional capacitance and a capacitor representing electrode and stray capacitance</a:t>
            </a:r>
          </a:p>
          <a:p>
            <a:r>
              <a:rPr lang="pt-BR" sz="2100" b="0" i="0" u="none" strike="noStrike" baseline="0" dirty="0">
                <a:latin typeface="Calibri" panose="020F0502020204030204" pitchFamily="34" charset="0"/>
              </a:rPr>
              <a:t>E6D02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9603913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0B40E-3292-4C96-BA84-504986B4B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DIP through-hole package ICs not typically used at UHF and higher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11081-AA0A-4444-88A0-A91AC8C6B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Epoxy coating is conductive above 300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Excessive lead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Unsuitable for combining analog and digital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E6E12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27378930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BAAC-B09F-4707-AC97-A5D6721B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absorbs the energy from light falling on a 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C4726-95ED-4691-A5D6-91CC62BEF5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Protons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Photons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Electrons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Holes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E6F01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1337637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98752-9A5B-45E9-BD9D-2D2AEEB2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absorbs the energy from light falling on a 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ABA62-EBB0-4E19-B18A-180BA71F9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Protons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Photons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Electrons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Holes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E6F01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32951973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88CCC-64E1-4389-A5BA-DB3FD9E81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photoconductive material when light shines on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9697E-91A2-4D22-B069-72A300865C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stays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becomes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E6F02 ECLM Page (5 - 15)</a:t>
            </a:r>
          </a:p>
        </p:txBody>
      </p:sp>
    </p:spTree>
    <p:extLst>
      <p:ext uri="{BB962C8B-B14F-4D97-AF65-F5344CB8AC3E}">
        <p14:creationId xmlns:p14="http://schemas.microsoft.com/office/powerpoint/2010/main" val="17787002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831B3-1F1A-4DBA-88C0-D884D894D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conductivity of a photoconductive material when light shines on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9799F-5D8A-4B78-80D6-77B6C633F1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stays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becomes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E6F02 ECLM Page (5 - 15)</a:t>
            </a:r>
          </a:p>
        </p:txBody>
      </p:sp>
    </p:spTree>
    <p:extLst>
      <p:ext uri="{BB962C8B-B14F-4D97-AF65-F5344CB8AC3E}">
        <p14:creationId xmlns:p14="http://schemas.microsoft.com/office/powerpoint/2010/main" val="38945144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0E71C-EE21-449F-9B8A-BC8B02673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configuration of an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optoisolator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or optocoupler?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09381-8E2A-420E-8A69-AB327A180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lens and a photomultiplier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frequency modulated helium-neon laser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amplitude modulated helium-neon laser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LED and a phototransistor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E6F03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3050918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A8CCB-68B7-4C1B-AD2B-AC500417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configuration of an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optoisolator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or optocoupler?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357321-988F-4DE2-BAD6-D7EB7EDF2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lens and a photomultiplier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frequency modulated helium-neon laser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amplitude modulated helium-neon laser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LED and a phototransistor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 ) E6F03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12045026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CDE6A-06D9-4B5F-9F53-73FF1A82C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photovoltaic effect?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49732-AA6E-4E4F-BC4D-0A15C76BA7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conversion of voltage to current when exposed to 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conversion of light to electrical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conversion of electrical energy to mechanical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tendency of a battery to discharge when exposed to light\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E6F04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28896996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F637B-E8F8-45A0-8DAB-D3C4F51F0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photovoltaic effect?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AE65D-1914-460D-B3F7-3657E3758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conversion of voltage to current when exposed to 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conversion of light to electrical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conversion of electrical energy to mechanical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tendency of a battery to discharge when exposed to light\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E6F04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4247217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64521-300F-4A95-8339-0ED582370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an optical shaft encoder?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D9B91-ED68-44D4-A142-B7619547B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device that detects rotation of a control by interrupting a light source with a patterned wheel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device that measures the strength of a beam of light using analog to digital conversion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digital encryption device often used to encrypt spacecraft control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device for generating RTTY signals by means of a rotating light source.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E6F05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3492722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4B0A-0A3C-4867-BCF7-8BB30B6AF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equivalent circuit of a quartz crystal?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6C75B-13FD-4D05-9D76-FFB2155EF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14600"/>
            <a:ext cx="8229600" cy="3154680"/>
          </a:xfrm>
        </p:spPr>
        <p:txBody>
          <a:bodyPr/>
          <a:lstStyle/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A. Motional capacitance, motional inductance and loss resistance in series, all in parallel with a shunt capacitor representing electrode and stray capacitance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B. Motional capacitance, motional inductance, loss resistance, and a capacitor representing electrode and stray capacitance all in parallel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C. Motional capacitance, motional inductance, loss resistance, and a capacitor representing electrode and stray capacitance all in series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D. Motional inductance and loss resistance in series, paralleled with motional capacitance and a capacitor representing electrode and stray capacitance</a:t>
            </a:r>
          </a:p>
          <a:p>
            <a:r>
              <a:rPr lang="pt-BR" sz="2100" b="0" i="0" u="none" strike="noStrike" baseline="0" dirty="0">
                <a:latin typeface="Calibri" panose="020F0502020204030204" pitchFamily="34" charset="0"/>
              </a:rPr>
              <a:t>(A) E6D02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28595871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AE62F-ECBD-47AE-AC0D-54B6EA31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an optical shaft encoder?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50524-8D1D-4163-964F-F8831474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device that detects rotation of a control by interrupting a light source with a patterned wheel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device that measures the strength of a beam of light using analog to digital conversion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digital encryption device often used to encrypt spacecraft control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device for generating RTTY signals by means of a rotating light source.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(A) E6F05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10318546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FFD6F-362F-4BD9-BBE2-DBB9F524E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materials is most commonly used to create photoconductive devices?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AB03D-9A82-4A9B-BD83-64A358516B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Polyphenol acetate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Argon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Crystalline semiconductor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E6F06 ECLM Page (5 - 15)</a:t>
            </a:r>
          </a:p>
        </p:txBody>
      </p:sp>
    </p:spTree>
    <p:extLst>
      <p:ext uri="{BB962C8B-B14F-4D97-AF65-F5344CB8AC3E}">
        <p14:creationId xmlns:p14="http://schemas.microsoft.com/office/powerpoint/2010/main" val="13244222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BCC05-78A4-4C6B-807F-E4746E5C7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materials is most commonly used to create photoconductive devices?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42444-2BE8-4BD3-B879-313567218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Polyphenol acetate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Argon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Crystalline semiconductor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E6F06 ECLM Page (5 - 15)</a:t>
            </a:r>
          </a:p>
        </p:txBody>
      </p:sp>
    </p:spTree>
    <p:extLst>
      <p:ext uri="{BB962C8B-B14F-4D97-AF65-F5344CB8AC3E}">
        <p14:creationId xmlns:p14="http://schemas.microsoft.com/office/powerpoint/2010/main" val="16522904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36919-918A-4A77-8159-0A4A514B9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solid-state relay?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9CC45-8699-40CF-A245-7A68393D4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relay using transistors to drive the relay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device that uses semiconductors to implement the functions of an electromechanical relay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mechanical relay that latches in the on or off state each time it is pulsed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semiconductor passive delay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E6F07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30380252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E52E7-4B6E-43AE-8C52-968F595F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solid-state relay?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D1DBA-5CA4-48C6-B54F-7965C59AB3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relay using transistors to drive the relay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device that uses semiconductors to implement the functions of an electromechanical relay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mechanical relay that latches in the on or off state each time it is pulsed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semiconductor passive delay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E6F07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32969703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DCD2E-FC74-4C39-88E2-73C967371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often used in conjunction with solid state circuits when switching 120 VAC?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305BC-706B-47E0-9BB7-FB8B1D4D5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a low impedance link between a control circuit and a power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impedance matching between the control circuit and power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a very high degree of electrical isolation between a control circuit and the circuit being switched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eliminate the effects of reflected light in the control circuit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E6F08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16925087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1F756-02AB-4A0B-B9E1-C14C677A6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often used in conjunction with solid state circuits when switching 120 VAC?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ECE985-BC9E-4FF6-ADC4-92DDB48E4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a low impedance link between a control circuit and a power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impedance matching between the control circuit and power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provide a very high degree of electrical isolation between a control circuit and the circuit being switched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</a:t>
            </a:r>
            <a:r>
              <a:rPr lang="en-US" sz="2300" b="0" i="0" u="none" strike="noStrike" baseline="0" dirty="0" err="1">
                <a:latin typeface="Calibri" panose="020F0502020204030204" pitchFamily="34" charset="0"/>
              </a:rPr>
              <a:t>Optoisolators</a:t>
            </a:r>
            <a:r>
              <a:rPr lang="en-US" sz="2300" b="0" i="0" u="none" strike="noStrike" baseline="0" dirty="0">
                <a:latin typeface="Calibri" panose="020F0502020204030204" pitchFamily="34" charset="0"/>
              </a:rPr>
              <a:t> eliminate the effects of reflected light in the control circuit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(C) E6F08 ECLM Page (5 - 16)</a:t>
            </a:r>
          </a:p>
        </p:txBody>
      </p:sp>
    </p:spTree>
    <p:extLst>
      <p:ext uri="{BB962C8B-B14F-4D97-AF65-F5344CB8AC3E}">
        <p14:creationId xmlns:p14="http://schemas.microsoft.com/office/powerpoint/2010/main" val="137469471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B8465-9BC7-444D-A2E0-7729E76E5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efficiency of a 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DA355-E6CE-455B-BA19-C790C993FE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output RF power divided by the input DC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Cost per kilowatt-hour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open-circuit voltage divided by the short-circuit current under full illumination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relative fraction of light that is converted to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E6F09 ECLM Page (5 - 18)</a:t>
            </a:r>
          </a:p>
        </p:txBody>
      </p:sp>
    </p:spTree>
    <p:extLst>
      <p:ext uri="{BB962C8B-B14F-4D97-AF65-F5344CB8AC3E}">
        <p14:creationId xmlns:p14="http://schemas.microsoft.com/office/powerpoint/2010/main" val="31894908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C2DCA-4CEA-4F69-9804-ADB63CCAC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efficiency of a 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2EDD4-9B74-4798-B5FF-6EA5B27CC8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output RF power divided by the input DC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Cost per kilowatt-hour generated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open-circuit voltage divided by the short-circuit current under full illumination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relative fraction of light that is converted to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E6F09 ECLM Page (5 - 18)</a:t>
            </a:r>
          </a:p>
        </p:txBody>
      </p:sp>
    </p:spTree>
    <p:extLst>
      <p:ext uri="{BB962C8B-B14F-4D97-AF65-F5344CB8AC3E}">
        <p14:creationId xmlns:p14="http://schemas.microsoft.com/office/powerpoint/2010/main" val="423344021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1296C-60CB-44B3-8389-461BCEBA5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material used in power-generating photovoltaic cells?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84B4F-7D33-4854-9B8D-CB1B75E77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Selenium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Silicon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Cadmium sulfide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Indium arsenide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E6F10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119572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8696-ECAF-4EAC-B97F-4E5605F98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aspect of the piezoelectric effect?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1FC38-BED8-4CD3-8D21-6EE470A54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Mechanical deformation of material by the application of a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Mechanical deformation of material by the application of a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Generation of electrical energy in the presence of 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Increased conductivity in the presence of light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E6D03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91169097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525D8AA-3F38-0F94-829A-0A925A9A4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BEADA-B26A-7645-6D45-06414E97F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material used in power-generating photovoltaic cells?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96865-D8A4-D123-4832-93248B1D68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Selenium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Silicon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Cadmium sulfide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Indium arsenide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E6F10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1742202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80AD0-565C-4423-9469-02CAA6972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open-circuit voltage produced by a fully-illuminated silicon 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637B79-EC71-4AAA-8AA7-A6018CD3C6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0.5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0.7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1.1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1.5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E6F11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20831780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4C86A-3C94-45D7-9BB8-B129D90D5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open-circuit voltage produced by a fully-illuminated silicon photovoltaic cell?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BBE73-AEE6-4E18-9524-B4F406B5D5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0.5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0.7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1.1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1.5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E6F11 ECLM Page (5 - 17)</a:t>
            </a:r>
          </a:p>
        </p:txBody>
      </p:sp>
    </p:spTree>
    <p:extLst>
      <p:ext uri="{BB962C8B-B14F-4D97-AF65-F5344CB8AC3E}">
        <p14:creationId xmlns:p14="http://schemas.microsoft.com/office/powerpoint/2010/main" val="284592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82A8-77ED-4071-82F5-108977EDC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aspect of the piezoelectric effect?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773C8-B71C-4678-B380-60ACD4306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Mechanical deformation of material by the application of a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Mechanical deformation of material by the application of a magnetic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Generation of electrical energy in the presence of light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Increased conductivity in the presence of light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E6D03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62730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3E44E-3771-4D08-8B55-7638D0DC2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cores of inductors and transformers sometimes constructed of thin layers?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58A1F-60CF-4ADF-A932-F83A123569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simplify assembly during manufacturing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power loss from eddy currents in the core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the cutoff frequency by reducing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save cost by reducing the amount of magnetic material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E6D04 ECLM Page (4 - 36)</a:t>
            </a:r>
          </a:p>
        </p:txBody>
      </p:sp>
    </p:spTree>
    <p:extLst>
      <p:ext uri="{BB962C8B-B14F-4D97-AF65-F5344CB8AC3E}">
        <p14:creationId xmlns:p14="http://schemas.microsoft.com/office/powerpoint/2010/main" val="248108220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139</TotalTime>
  <Words>3923</Words>
  <Application>Microsoft Office PowerPoint</Application>
  <PresentationFormat>On-screen Show (4:3)</PresentationFormat>
  <Paragraphs>423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7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piezoelectricity?</vt:lpstr>
      <vt:lpstr>What is piezoelectricity?</vt:lpstr>
      <vt:lpstr>What is the equivalent circuit of a quartz crystal?</vt:lpstr>
      <vt:lpstr>What is the equivalent circuit of a quartz crystal?</vt:lpstr>
      <vt:lpstr>Which of the following is an aspect of the piezoelectric effect?</vt:lpstr>
      <vt:lpstr>Which of the following is an aspect of the piezoelectric effect?</vt:lpstr>
      <vt:lpstr>Why are cores of inductors and transformers sometimes constructed of thin layers?</vt:lpstr>
      <vt:lpstr>Why are cores of inductors and transformers sometimes constructed of thin layers?</vt:lpstr>
      <vt:lpstr>How do ferrite and powdered iron compare for use in an inductor core?</vt:lpstr>
      <vt:lpstr>How do ferrite and powdered iron compare for use in an inductor core?</vt:lpstr>
      <vt:lpstr>What core material property determines the inductance of an inductor?</vt:lpstr>
      <vt:lpstr>What core material property determines the inductance of an inductor?</vt:lpstr>
      <vt:lpstr>What is the current that flows in the primary winding of a transformer when there is no load on the secondary winding?</vt:lpstr>
      <vt:lpstr>What is the current that flows in the primary winding of a transformer when there is no load on the secondary winding?</vt:lpstr>
      <vt:lpstr>Which of the following materials has the highest temperature stability of its magnetic characteristics?</vt:lpstr>
      <vt:lpstr>Which of the following materials has the highest temperature stability of its magnetic characteristics?</vt:lpstr>
      <vt:lpstr>What devices are commonly used as VHF and UHF parasitic suppressors at the input and output terminals of a transistor HF amplifier?</vt:lpstr>
      <vt:lpstr>What devices are commonly used as VHF and UHF parasitic suppressors at the input and output terminals of a transistor HF amplifier?</vt:lpstr>
      <vt:lpstr>What is a primary advantage of using a toroidal core instead of a solenoidal core in an inductor?</vt:lpstr>
      <vt:lpstr>What is a primary advantage of using a toroidal core instead of a solenoidal core in an inductor?</vt:lpstr>
      <vt:lpstr>Which type of core material decreases inductance when inserted into a coil?</vt:lpstr>
      <vt:lpstr>Which type of core material decreases inductance when inserted into a coil?</vt:lpstr>
      <vt:lpstr>What is inductor saturation?</vt:lpstr>
      <vt:lpstr>What is inductor saturation?</vt:lpstr>
      <vt:lpstr>Why is gallium arsenide (GaAs) useful for semiconductor devices operating at UHF and higher frequencies?</vt:lpstr>
      <vt:lpstr>Why is gallium arsenide (GaAs) useful for semiconductor devices operating at UHF and higher frequencies?</vt:lpstr>
      <vt:lpstr>Which of the following device packages is a through-hole type?</vt:lpstr>
      <vt:lpstr>Which of the following device packages is a through-hole type?</vt:lpstr>
      <vt:lpstr>Which of the following materials is likely to provide the highest frequency of operation when used in MMICs?</vt:lpstr>
      <vt:lpstr>Which of the following materials is likely to provide the highest frequency of operation when used in MMICs?</vt:lpstr>
      <vt:lpstr>Which is the most common input and output impedance of circuits that use MMICs?</vt:lpstr>
      <vt:lpstr>Which is the most common input and output impedance of circuits that use MMICs?</vt:lpstr>
      <vt:lpstr>Which of the following noise figure values is typical of a low-noise UHF preamplifier?</vt:lpstr>
      <vt:lpstr>Which of the following noise figure values is typical of a low-noise UHF preamplifier?</vt:lpstr>
      <vt:lpstr>What characteristics of MMICs make them a popular choice for VHF through microwave circuits?</vt:lpstr>
      <vt:lpstr>What characteristics of MMICs make them a popular choice for VHF through microwave circuits?</vt:lpstr>
      <vt:lpstr>What type of transmission line is used for connections to MMICs?</vt:lpstr>
      <vt:lpstr>What type of transmission line is used for connections to MMICs?</vt:lpstr>
      <vt:lpstr>How is power supplied to the most common type of MMIC?</vt:lpstr>
      <vt:lpstr>How is power supplied to the most common type of MMIC?</vt:lpstr>
      <vt:lpstr>Which of the following component package types have the least parasitic effects at frequencies above the HF range?</vt:lpstr>
      <vt:lpstr>Which of the following component package types have the least parasitic effects at frequencies above the HF range?</vt:lpstr>
      <vt:lpstr>What advantage does surface-mount technology offer at RF compared to using through-hole components?</vt:lpstr>
      <vt:lpstr>What advantage does surface-mount technology offer at RF compared to using through-hole components?</vt:lpstr>
      <vt:lpstr>What is a characteristic of DIP packaging used for integrated circuits?</vt:lpstr>
      <vt:lpstr>What is a characteristic of DIP packaging used for integrated circuits?</vt:lpstr>
      <vt:lpstr>Why are DIP through-hole package ICs not typically used at UHF and higher frequencies?</vt:lpstr>
      <vt:lpstr>Why are DIP through-hole package ICs not typically used at UHF and higher frequencies?</vt:lpstr>
      <vt:lpstr>What absorbs the energy from light falling on a photovoltaic cell?</vt:lpstr>
      <vt:lpstr>What absorbs the energy from light falling on a photovoltaic cell?</vt:lpstr>
      <vt:lpstr>What happens to photoconductive material when light shines on it?</vt:lpstr>
      <vt:lpstr>What happens to the conductivity of a photoconductive material when light shines on it?</vt:lpstr>
      <vt:lpstr>What is the most common configuration of an optoisolator or optocoupler?</vt:lpstr>
      <vt:lpstr>What is the most common configuration of an optoisolator or optocoupler?</vt:lpstr>
      <vt:lpstr>What is the photovoltaic effect? </vt:lpstr>
      <vt:lpstr>What is the photovoltaic effect? </vt:lpstr>
      <vt:lpstr>Which describes an optical shaft encoder?</vt:lpstr>
      <vt:lpstr>Which describes an optical shaft encoder?</vt:lpstr>
      <vt:lpstr>Which of these materials is most commonly used to create photoconductive devices?</vt:lpstr>
      <vt:lpstr>Which of these materials is most commonly used to create photoconductive devices?</vt:lpstr>
      <vt:lpstr>What is a solid-state relay?</vt:lpstr>
      <vt:lpstr>What is a solid-state relay?</vt:lpstr>
      <vt:lpstr>Why are optoisolators often used in conjunction with solid state circuits when switching 120 VAC? </vt:lpstr>
      <vt:lpstr>Why are optoisolators often used in conjunction with solid state circuits when switching 120 VAC? </vt:lpstr>
      <vt:lpstr>What is the efficiency of a photovoltaic cell?</vt:lpstr>
      <vt:lpstr>What is the efficiency of a photovoltaic cell?</vt:lpstr>
      <vt:lpstr>What is the most common material used in power-generating photovoltaic cells?</vt:lpstr>
      <vt:lpstr>What is the most common material used in power-generating photovoltaic cells?</vt:lpstr>
      <vt:lpstr>What is the approximate open-circuit voltage produced by a fully-illuminated silicon photovoltaic cell?</vt:lpstr>
      <vt:lpstr>What is the approximate open-circuit voltage produced by a fully-illuminated silicon photovoltaic cell?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13</cp:revision>
  <dcterms:created xsi:type="dcterms:W3CDTF">2014-03-12T18:09:47Z</dcterms:created>
  <dcterms:modified xsi:type="dcterms:W3CDTF">2024-06-20T14:59:43Z</dcterms:modified>
</cp:coreProperties>
</file>